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3" r:id="rId3"/>
    <p:sldId id="275" r:id="rId4"/>
    <p:sldId id="291" r:id="rId5"/>
    <p:sldId id="284" r:id="rId6"/>
    <p:sldId id="288" r:id="rId7"/>
    <p:sldId id="281" r:id="rId8"/>
    <p:sldId id="286" r:id="rId9"/>
    <p:sldId id="289" r:id="rId10"/>
    <p:sldId id="290" r:id="rId11"/>
    <p:sldId id="292" r:id="rId12"/>
  </p:sldIdLst>
  <p:sldSz cx="9144000" cy="5143500" type="screen16x9"/>
  <p:notesSz cx="6648450" cy="97742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toly Gaverdovsk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0" autoAdjust="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0" tIns="90520" rIns="90520" bIns="90520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438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7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3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497241" y="2211159"/>
            <a:ext cx="3997253" cy="152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>
                <a:latin typeface="+mn-lt"/>
                <a:ea typeface="Yu Gothic UI Semilight" panose="020B0400000000000000" pitchFamily="34" charset="-128"/>
                <a:cs typeface="Trebuchet MS"/>
                <a:sym typeface="Trebuchet MS"/>
              </a:rPr>
              <a:t>Налог на профессиональный доход</a:t>
            </a:r>
            <a:endParaRPr sz="2800" dirty="0">
              <a:latin typeface="+mn-lt"/>
              <a:ea typeface="Yu Gothic UI Semilight" panose="020B0400000000000000" pitchFamily="34" charset="-128"/>
              <a:cs typeface="Trebuchet MS"/>
              <a:sym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137A40-231D-44A0-AA0D-08C502471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r="18506"/>
          <a:stretch/>
        </p:blipFill>
        <p:spPr>
          <a:xfrm>
            <a:off x="0" y="0"/>
            <a:ext cx="3155093" cy="5143500"/>
          </a:xfrm>
          <a:prstGeom prst="rect">
            <a:avLst/>
          </a:prstGeom>
        </p:spPr>
      </p:pic>
      <p:pic>
        <p:nvPicPr>
          <p:cNvPr id="6" name="Shape 178"/>
          <p:cNvPicPr preferRelativeResize="0"/>
          <p:nvPr/>
        </p:nvPicPr>
        <p:blipFill rotWithShape="1">
          <a:blip r:embed="rId4">
            <a:alphaModFix/>
          </a:blip>
          <a:srcRect l="20749" t="77077" r="64031" b="3741"/>
          <a:stretch/>
        </p:blipFill>
        <p:spPr>
          <a:xfrm>
            <a:off x="3497240" y="234630"/>
            <a:ext cx="1433347" cy="14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Оплата налога «в один клик»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9" y="4121373"/>
            <a:ext cx="916774" cy="813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765" y="2421071"/>
            <a:ext cx="686628" cy="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50623"/>
            <a:ext cx="57978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Почему это выгодно для людей?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489476" y="1999146"/>
            <a:ext cx="200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738EB3F-0D6D-4776-B913-425D597E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0" y="1457493"/>
            <a:ext cx="541655" cy="5416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9" y="3218122"/>
            <a:ext cx="541655" cy="5416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56A4684-DF24-4CB6-B968-D296B05F5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05" y="1372451"/>
            <a:ext cx="541655" cy="54165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1C1FAAF-AA90-4986-A1A7-C9273C8BE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45" y="5674265"/>
            <a:ext cx="541655" cy="5416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58FADF5-B7EE-433E-ACBD-D0C8BEE4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674" y="3098043"/>
            <a:ext cx="541655" cy="54165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554DBA2-B552-40A7-955D-35B69D527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564" y="6325951"/>
            <a:ext cx="541655" cy="5416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4DD8EC1-6D79-4AB8-9EAD-10E81DB37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687" y="5498545"/>
            <a:ext cx="541655" cy="541655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489476" y="3759777"/>
            <a:ext cx="2210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Все расчеты и оплата налогов «в один клик» через мобильное приложение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7DFFA7A-455F-4E06-906B-9F98001373B1}"/>
              </a:ext>
            </a:extLst>
          </p:cNvPr>
          <p:cNvSpPr/>
          <p:nvPr/>
        </p:nvSpPr>
        <p:spPr>
          <a:xfrm>
            <a:off x="3562707" y="1965823"/>
            <a:ext cx="2330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Ставка 4-6%, а не 13%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250AD49-7BFB-4B46-824B-0E9731022706}"/>
              </a:ext>
            </a:extLst>
          </p:cNvPr>
          <p:cNvSpPr/>
          <p:nvPr/>
        </p:nvSpPr>
        <p:spPr>
          <a:xfrm>
            <a:off x="6650718" y="1914106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Интеграция с интернет-платформами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BB47E79-DA69-4D5A-9AC4-F78870058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675" y="1457493"/>
            <a:ext cx="541655" cy="541655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C1E46B0-4834-4733-AFE7-8A56E12AFD47}"/>
              </a:ext>
            </a:extLst>
          </p:cNvPr>
          <p:cNvSpPr/>
          <p:nvPr/>
        </p:nvSpPr>
        <p:spPr>
          <a:xfrm>
            <a:off x="3562707" y="3679770"/>
            <a:ext cx="2549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Без регистрации как индивидуальный предприниматель, без отчетности, без кассы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6650718" y="3671814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Налоговый капитал на развитие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1087E07-0AD1-4FBC-8474-7A7BCCEE2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7001" y="3098042"/>
            <a:ext cx="541655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3" y="162392"/>
            <a:ext cx="3332787" cy="11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Основная идея проекта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" y="2052562"/>
            <a:ext cx="563477" cy="563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7678" y="2015874"/>
            <a:ext cx="3100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Дать людям альтернативную возможность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выгодно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для себя, максимально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просто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и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удобно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, в привычной для них среде, вести легальную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6775" y="0"/>
            <a:ext cx="4467225" cy="51519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0075" y="1348045"/>
            <a:ext cx="2946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«Льготный» специальный режим (не новый налог)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Расчеты с клиентами и взаимодействие с ФНС через специальное мобильное приложение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Длительный эксперимент с неизменными ключевыми параметрами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373" y="585941"/>
            <a:ext cx="246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ЧТО ПРЕДЛАГАЕТСЯ?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579B8C-A93E-41B9-9A42-96F01EEC4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0" y="2571750"/>
            <a:ext cx="753790" cy="753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FFAF0-6A37-4DBF-9825-A88D4D47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530" y="1253379"/>
            <a:ext cx="753791" cy="753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2F2711-5CB3-4E6A-9326-2D9DE9DA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30" y="3890120"/>
            <a:ext cx="753791" cy="7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29068"/>
            <a:ext cx="4600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Нормативная база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96780"/>
            <a:ext cx="267662" cy="3346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06698" y="1038225"/>
            <a:ext cx="267662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7662" y="1212006"/>
            <a:ext cx="40281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422-ФЗ «О проведении эксперимента по установлению специального налогового режима «Налог на профессиональный доход в городе федерального значения Москве, в Московской и Калужской областях, а также в Республике Татарстан (Татарстан)»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4360" y="1212006"/>
            <a:ext cx="39552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425-ФЗ «О внесении изменений в части первую и вторую Налогового кодекса Российской Федерации и отдельные законодательные акты Российской Федерации»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7662" y="3388418"/>
            <a:ext cx="4094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основные параметры эксперимента и специального налогового режима «Налог на профессиональный доход»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4360" y="3399273"/>
            <a:ext cx="4183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правовое основание экспериментов, ответственность налогоплательщиков, освобождает их от применения ККТ, легализует их в системах ОПС и ОМС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7661" y="2924175"/>
            <a:ext cx="166591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4360" y="2486025"/>
            <a:ext cx="16659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4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41461"/>
            <a:ext cx="67236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Основные положения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02830-2117-4481-B525-88D50561C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7" t="24444" r="14411" b="13595"/>
          <a:stretch/>
        </p:blipFill>
        <p:spPr>
          <a:xfrm>
            <a:off x="1373855" y="814161"/>
            <a:ext cx="6308885" cy="33079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75CB6EB6-61BF-431A-9E90-BC5EA83D461F}"/>
              </a:ext>
            </a:extLst>
          </p:cNvPr>
          <p:cNvSpPr/>
          <p:nvPr/>
        </p:nvSpPr>
        <p:spPr>
          <a:xfrm>
            <a:off x="3146612" y="1502709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9B814A0-5298-4439-BFB5-4DEBE9A6BF74}"/>
              </a:ext>
            </a:extLst>
          </p:cNvPr>
          <p:cNvSpPr/>
          <p:nvPr/>
        </p:nvSpPr>
        <p:spPr>
          <a:xfrm>
            <a:off x="3146612" y="292809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CD608C-2DA4-4C30-A2E4-63716A899F25}"/>
              </a:ext>
            </a:extLst>
          </p:cNvPr>
          <p:cNvSpPr/>
          <p:nvPr/>
        </p:nvSpPr>
        <p:spPr>
          <a:xfrm>
            <a:off x="4047564" y="3123688"/>
            <a:ext cx="3866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пилотных региона (Москва, Московская и Калужская области, Татарстан)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54E776-3EDB-46B6-A530-E25A79576D50}"/>
              </a:ext>
            </a:extLst>
          </p:cNvPr>
          <p:cNvSpPr/>
          <p:nvPr/>
        </p:nvSpPr>
        <p:spPr>
          <a:xfrm>
            <a:off x="4061012" y="1698299"/>
            <a:ext cx="337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лет длительность эксперимента в период 2019-2028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69ED6EA-DC81-47A2-B198-1F019140CBDC}"/>
              </a:ext>
            </a:extLst>
          </p:cNvPr>
          <p:cNvSpPr/>
          <p:nvPr/>
        </p:nvSpPr>
        <p:spPr>
          <a:xfrm>
            <a:off x="114888" y="4072023"/>
            <a:ext cx="416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В течение эксперимента не могут быть: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увеличены налоговые ставки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уменьшен предельный размер доходов, дающий право применять режим</a:t>
            </a:r>
            <a:endParaRPr lang="ru-RU" i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09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6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92" y="0"/>
            <a:ext cx="23723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744" y="1512394"/>
            <a:ext cx="412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ведет деятельность на территории пилотного региона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перешел на специальный налоговый режим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получает профессиональный доход: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2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2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" y="2404281"/>
            <a:ext cx="402497" cy="402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2957749"/>
            <a:ext cx="402497" cy="402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3511217"/>
            <a:ext cx="402497" cy="4024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63543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1795D9FF-2687-470A-A4E7-64B55DCC5D96}"/>
              </a:ext>
            </a:extLst>
          </p:cNvPr>
          <p:cNvSpPr/>
          <p:nvPr/>
        </p:nvSpPr>
        <p:spPr>
          <a:xfrm>
            <a:off x="5311095" y="277296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447F0C-4387-4A91-9DD6-ED8784FF793F}"/>
              </a:ext>
            </a:extLst>
          </p:cNvPr>
          <p:cNvSpPr/>
          <p:nvPr/>
        </p:nvSpPr>
        <p:spPr>
          <a:xfrm>
            <a:off x="4900727" y="3758690"/>
            <a:ext cx="1831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</p:spTree>
    <p:extLst>
      <p:ext uri="{BB962C8B-B14F-4D97-AF65-F5344CB8AC3E}">
        <p14:creationId xmlns:p14="http://schemas.microsoft.com/office/powerpoint/2010/main" val="195438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600701" y="923924"/>
            <a:ext cx="3543300" cy="4228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39193"/>
            <a:ext cx="83429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192" y="1460892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7493" y="1127551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7" name="Овал 6"/>
          <p:cNvSpPr/>
          <p:nvPr/>
        </p:nvSpPr>
        <p:spPr>
          <a:xfrm>
            <a:off x="2133598" y="1845497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052" y="1485751"/>
            <a:ext cx="143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ставка </a:t>
            </a:r>
            <a:r>
              <a:rPr lang="ru-RU" sz="1200" dirty="0"/>
              <a:t>(включены отчисления в ФОМС)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36" y="1337429"/>
            <a:ext cx="18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физическим лицам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332" y="2023497"/>
            <a:ext cx="23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юридическим лицам и ИП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7493" y="2907326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32" y="3086424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Налоговый период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332" y="3117201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календарный месяц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94" y="4277049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декларация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6" y="4093580"/>
            <a:ext cx="951711" cy="951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3332" y="4274513"/>
            <a:ext cx="15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72979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2447925" y="343968"/>
            <a:ext cx="64865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1349" y="1120811"/>
            <a:ext cx="56965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Онлайн-регистрация, постановка на учет</a:t>
            </a:r>
          </a:p>
          <a:p>
            <a:pPr lvl="0"/>
            <a:endParaRPr lang="ru-RU" dirty="0"/>
          </a:p>
          <a:p>
            <a:r>
              <a:rPr lang="ru-RU" dirty="0"/>
              <a:t>Учет налогооблагаемой базы</a:t>
            </a:r>
          </a:p>
          <a:p>
            <a:endParaRPr lang="ru-RU" dirty="0"/>
          </a:p>
          <a:p>
            <a:r>
              <a:rPr lang="ru-RU" dirty="0"/>
              <a:t>Передача в ФНС сведений о расчетах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Уплата 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/>
              <a:t>агрегаторам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Отправка 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справок о доходах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Привязка банковской карты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Универсальный коммуникатор с ФНС России</a:t>
            </a:r>
          </a:p>
          <a:p>
            <a:pPr lvl="0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120811"/>
            <a:ext cx="281738" cy="281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554949"/>
            <a:ext cx="281738" cy="281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997111"/>
            <a:ext cx="281738" cy="281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2454311"/>
            <a:ext cx="281738" cy="281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2855378"/>
            <a:ext cx="281738" cy="281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273461"/>
            <a:ext cx="281738" cy="281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721136"/>
            <a:ext cx="281738" cy="281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168102"/>
            <a:ext cx="281738" cy="281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593202"/>
            <a:ext cx="281738" cy="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6"/>
          <a:stretch/>
        </p:blipFill>
        <p:spPr bwMode="auto">
          <a:xfrm>
            <a:off x="5800725" y="0"/>
            <a:ext cx="3343276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" y="3401472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1028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Сканирование паспорта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Подтверждение личности (фото лица)</a:t>
            </a:r>
          </a:p>
        </p:txBody>
      </p:sp>
      <p:pic>
        <p:nvPicPr>
          <p:cNvPr id="1030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Ввод ИНН и пароля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0072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B52548-5DC4-49A9-89F8-CFA772D41982}"/>
              </a:ext>
            </a:extLst>
          </p:cNvPr>
          <p:cNvSpPr/>
          <p:nvPr/>
        </p:nvSpPr>
        <p:spPr>
          <a:xfrm>
            <a:off x="6085315" y="2871453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" y="112324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7"/>
            <a:ext cx="38014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Расчеты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4821" y="3644925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5" y="-2523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80" y="3512820"/>
            <a:ext cx="75192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F8BF548-D858-45D6-AA0F-3EF939796EF0}"/>
              </a:ext>
            </a:extLst>
          </p:cNvPr>
          <p:cNvCxnSpPr>
            <a:stCxn id="3" idx="2"/>
            <a:endCxn id="15" idx="0"/>
          </p:cNvCxnSpPr>
          <p:nvPr/>
        </p:nvCxnSpPr>
        <p:spPr>
          <a:xfrm>
            <a:off x="362236" y="2722929"/>
            <a:ext cx="0" cy="13050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953" y="2373562"/>
            <a:ext cx="3661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Указать стоимость и название услуги</a:t>
            </a:r>
          </a:p>
          <a:p>
            <a:endParaRPr lang="ru-RU" dirty="0"/>
          </a:p>
          <a:p>
            <a:r>
              <a:rPr lang="ru-RU" dirty="0"/>
              <a:t>Указать категорию покупателя (физическое или юридическое лицо)</a:t>
            </a:r>
          </a:p>
          <a:p>
            <a:endParaRPr lang="ru-RU" dirty="0"/>
          </a:p>
          <a:p>
            <a:r>
              <a:rPr lang="ru-RU" dirty="0"/>
              <a:t>Нажать кнопку «Выдать чек» – чек сформируется в облаке ФНС</a:t>
            </a:r>
          </a:p>
          <a:p>
            <a:endParaRPr lang="ru-RU" dirty="0"/>
          </a:p>
          <a:p>
            <a:r>
              <a:rPr lang="ru-RU" dirty="0"/>
              <a:t>Нажать кнопку «Отправить чек»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73" y="1123240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71" y="2343599"/>
            <a:ext cx="379330" cy="379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71" y="2906543"/>
            <a:ext cx="379330" cy="379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1" y="3467254"/>
            <a:ext cx="379330" cy="3793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71" y="4027965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515</Words>
  <Application>Microsoft Office PowerPoint</Application>
  <PresentationFormat>Экран (16:9)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Yu Gothic UI</vt:lpstr>
      <vt:lpstr>Yu Gothic UI Semilight</vt:lpstr>
      <vt:lpstr>Arial</vt:lpstr>
      <vt:lpstr>Trebuchet MS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a.budarin</dc:creator>
  <cp:lastModifiedBy>Наркиз</cp:lastModifiedBy>
  <cp:revision>127</cp:revision>
  <cp:lastPrinted>2018-12-25T11:11:18Z</cp:lastPrinted>
  <dcterms:modified xsi:type="dcterms:W3CDTF">2020-02-19T12:44:35Z</dcterms:modified>
</cp:coreProperties>
</file>